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1231" r:id="rId2"/>
    <p:sldId id="1232" r:id="rId3"/>
    <p:sldId id="1234" r:id="rId4"/>
    <p:sldId id="1240" r:id="rId5"/>
    <p:sldId id="632" r:id="rId6"/>
    <p:sldId id="1233" r:id="rId7"/>
    <p:sldId id="1235" r:id="rId8"/>
    <p:sldId id="577" r:id="rId9"/>
    <p:sldId id="1236" r:id="rId10"/>
    <p:sldId id="1237" r:id="rId11"/>
    <p:sldId id="1242" r:id="rId12"/>
    <p:sldId id="123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86" autoAdjust="0"/>
    <p:restoredTop sz="77965"/>
  </p:normalViewPr>
  <p:slideViewPr>
    <p:cSldViewPr snapToGrid="0">
      <p:cViewPr varScale="1">
        <p:scale>
          <a:sx n="78" d="100"/>
          <a:sy n="78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99F5-AE01-4E89-9BFB-7FB0BD2977B6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89212-E17A-414E-AABB-8EB350D93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Elite performers lead time, reporting that the time from committing code to having that code successfully deployed in production, conservative upper end estimate of “less than one hour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Elite performers reported a change failure rate between zero and 15 percent,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Elites - only 5% of deployments is manual</a:t>
            </a:r>
            <a:r>
              <a:rPr lang="en-US" baseline="0" dirty="0" smtClean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71ECF-B487-4DA8-BB5A-8327A662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FAF186-056A-45A4-91A7-FBF773A6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E85F2D-93D8-443A-BAF1-89503D7C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77B280-5201-4787-A53B-EB8726D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A2C023-0BE8-4501-A400-05C5720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B149D6-17E5-4312-9EEB-9145C6EB4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451BE0-CB97-45F4-B161-EDFEBB94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CFF647-B0F6-420D-A773-17068C44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0F7203-523E-4D1F-9F55-95A135B7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FA2CE8-49B5-4141-8C19-7BAD579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1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76171-80FD-47D8-BAA2-1D3CFBFB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8E4C1-D146-41B5-A352-C9229E35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3FC6D6-ABD9-46B5-9260-C98ED89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7F8BD3-1EA2-4B6D-B447-A57E7BD8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A33928-A900-4AC0-B720-71163DA8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74898-B31B-4116-A82E-3B45380B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7419D9-1F5E-406E-A55A-454772C06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AF7794-B8B0-4F9A-BF9C-E3CFDB76F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A112E1-DFD5-4F40-9B49-A40570E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CF752E-750A-47BE-BCA7-6AF706EB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672568-FC4C-45FB-95B1-A112AC6A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C9006-E471-4E11-92FD-441F7481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D419A6-016A-4C7D-B409-DA28A49B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27EAB4B-7BDF-478D-A94A-16A1C35A1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B81B4A-2DB4-4B07-81C5-C70D42CC6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97FC0C6-050F-4DBA-B26B-E8FE75FC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29AD83-DA67-4B89-9401-203DB2A1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DF7A0C-44DD-4805-A87A-D9A68E5E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2B95555-9AD6-458D-BFC5-6349B909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4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6D01BE3-D50E-4EDC-9204-F5D9014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0BE73D1-91C9-4772-8502-4012D724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39E3C0-9C22-4E93-A8CD-9545603F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4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D0B3AC-E73E-4695-B21A-300AA311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DC9D5F-DB0F-471D-AF2A-871ECF7CC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E3EE8-3292-43BF-A93E-F67666F3E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42D6F8-15E0-4617-8A0F-6FDC6FA6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E98E8E-195B-4080-9DF9-A1CE58B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F5E1B3-3706-4E66-B7D5-9A7074E8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ADE8F5-53D9-43C2-814E-EC3F527A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0608AB4-3F6F-4930-AC68-7A8C91765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B93728-CC00-4ECA-BFD3-244D70BC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B06EEA-BFB6-4CEA-93F1-628DDE58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7CB2C68-F676-43F7-8F15-C3A2A999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9DC4E4-C587-42F8-BCE3-69BC7866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402EB4-3673-4785-85E5-93541A05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32523-C3C4-4025-A658-EC05CAE2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8E944-3093-44CC-A789-27F03CB2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2D3BC5-C31E-4FFC-A742-B0CCCC1F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AC03BD-1D7D-4228-8D84-07DC9529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739621" y="1600210"/>
            <a:ext cx="5719035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12800" b="1" dirty="0" smtClean="0">
                <a:solidFill>
                  <a:srgbClr val="434343"/>
                </a:solidFill>
              </a:rPr>
              <a:t>2,555</a:t>
            </a:r>
            <a:r>
              <a:rPr lang="en-US" sz="12800" b="1" dirty="0" smtClean="0">
                <a:solidFill>
                  <a:srgbClr val="434343"/>
                </a:solidFill>
              </a:rPr>
              <a:t>x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802355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400" dirty="0">
                <a:solidFill>
                  <a:srgbClr val="434343"/>
                </a:solidFill>
                <a:latin typeface="Arial"/>
                <a:cs typeface="Arial"/>
              </a:rPr>
              <a:t>faster lead times </a:t>
            </a:r>
            <a:r>
              <a:rPr lang="en-US" sz="4400" dirty="0"/>
              <a:t>from commit to deploy</a:t>
            </a:r>
            <a:endParaRPr lang="en-US" sz="44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52883"/>
            <a:ext cx="118872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 smtClean="0"/>
              <a:t>DORA</a:t>
            </a:r>
            <a:r>
              <a:rPr lang="en-US" sz="1200"/>
              <a:t>: Accelerate: State of DevOps 2018: Strategies for a New </a:t>
            </a:r>
            <a:r>
              <a:rPr lang="en-US" sz="1200" smtClean="0"/>
              <a:t>Economy: </a:t>
            </a:r>
            <a:r>
              <a:rPr lang="en-US" sz="1200" dirty="0"/>
              <a:t>https://</a:t>
            </a:r>
            <a:r>
              <a:rPr lang="en-US" sz="1200" dirty="0" err="1"/>
              <a:t>devops-research.com</a:t>
            </a:r>
            <a:r>
              <a:rPr lang="en-US" sz="1200" dirty="0"/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 smtClean="0"/>
              <a:t>Elite Performers </a:t>
            </a:r>
            <a:r>
              <a:rPr lang="en-US" dirty="0"/>
              <a:t>Are More </a:t>
            </a: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183" y="1792045"/>
            <a:ext cx="2261227" cy="43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183" y="268826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AWS </a:t>
            </a:r>
            <a:r>
              <a:rPr lang="en-US" sz="3200" dirty="0"/>
              <a:t>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183" y="4410722"/>
            <a:ext cx="3383280" cy="618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0" y="0"/>
            <a:ext cx="697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416" y="247135"/>
            <a:ext cx="441755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AWS Support in XebiaLabs Platform 8.2 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4713" y="2222924"/>
            <a:ext cx="584288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2800" b="1" dirty="0"/>
              <a:t>XL Deploy AWS </a:t>
            </a:r>
            <a:r>
              <a:rPr lang="en-US" sz="2800" b="1" dirty="0" smtClean="0"/>
              <a:t>plugin</a:t>
            </a:r>
            <a:endParaRPr lang="en-US" b="1" dirty="0" smtClean="0"/>
          </a:p>
          <a:p>
            <a:r>
              <a:rPr lang="en-US" dirty="0" smtClean="0"/>
              <a:t>Enables </a:t>
            </a:r>
            <a:r>
              <a:rPr lang="en-US" dirty="0"/>
              <a:t>XL Deploy to work with </a:t>
            </a:r>
            <a:r>
              <a:rPr lang="en-US" dirty="0" smtClean="0"/>
              <a:t>AWS Services </a:t>
            </a:r>
            <a:r>
              <a:rPr lang="en-US" dirty="0"/>
              <a:t>such </a:t>
            </a:r>
            <a:r>
              <a:rPr lang="en-US" dirty="0" smtClean="0"/>
              <a:t>as: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Elastic </a:t>
            </a:r>
            <a:r>
              <a:rPr lang="en-US" dirty="0"/>
              <a:t>Compute Cloud (EC2)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Simple </a:t>
            </a:r>
            <a:r>
              <a:rPr lang="en-US" dirty="0"/>
              <a:t>Storage Service (S3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EC2 Container Service (ECS)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AWS Lambda functions and AWS API Gateway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Fargate</a:t>
            </a:r>
            <a:endParaRPr lang="en-US" dirty="0" smtClean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7" y="1161992"/>
            <a:ext cx="2788117" cy="710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14" y="1161992"/>
            <a:ext cx="2788117" cy="710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1701" y="2222924"/>
            <a:ext cx="537923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2800" b="1" dirty="0"/>
              <a:t>XL Deploy </a:t>
            </a:r>
            <a:r>
              <a:rPr lang="en-US" sz="2800" b="1" dirty="0" smtClean="0"/>
              <a:t>Tasks</a:t>
            </a:r>
            <a:endParaRPr lang="en-US" b="1" dirty="0" smtClean="0"/>
          </a:p>
          <a:p>
            <a:r>
              <a:rPr lang="en-US" dirty="0" smtClean="0"/>
              <a:t>Enables </a:t>
            </a:r>
            <a:r>
              <a:rPr lang="en-US" dirty="0"/>
              <a:t>XL </a:t>
            </a:r>
            <a:r>
              <a:rPr lang="en-US" dirty="0" smtClean="0"/>
              <a:t>Release to orchestrate, automate and view software delivery pipelines that include AWS tasks such as: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Launch / terminate AWS EC2 and VPC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Deploy application to AWS cloud-based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Provision EC2 instances &amp; deploy applications to them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Deploy AWS Lambda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Provision AWS API Gateway to invoke Lambda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Fargate</a:t>
            </a:r>
            <a:r>
              <a:rPr lang="en-US" dirty="0" smtClean="0"/>
              <a:t> deployments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864192" y="467096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Release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38581" y="467096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Deploy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12972" y="4678166"/>
            <a:ext cx="914400" cy="899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858479" y="5128162"/>
            <a:ext cx="90021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32868" y="5128162"/>
            <a:ext cx="90021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 smtClean="0"/>
              <a:t>Elite Performers </a:t>
            </a:r>
            <a:r>
              <a:rPr lang="en-US" dirty="0"/>
              <a:t>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7</a:t>
            </a:r>
            <a:r>
              <a:rPr lang="en-US" sz="12800" b="1" dirty="0" smtClean="0">
                <a:solidFill>
                  <a:srgbClr val="434343"/>
                </a:solidFill>
              </a:rPr>
              <a:t>x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12800" b="1" dirty="0" smtClean="0">
                <a:solidFill>
                  <a:srgbClr val="434343"/>
                </a:solidFill>
              </a:rPr>
              <a:t>2,604</a:t>
            </a:r>
            <a:r>
              <a:rPr lang="en-US" sz="12800" b="1" dirty="0" smtClean="0">
                <a:solidFill>
                  <a:srgbClr val="434343"/>
                </a:solidFill>
              </a:rPr>
              <a:t>x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lower change failure </a:t>
            </a:r>
            <a:r>
              <a:rPr lang="en-US" sz="4800" dirty="0" smtClean="0">
                <a:solidFill>
                  <a:srgbClr val="434343"/>
                </a:solidFill>
                <a:latin typeface="Arial"/>
                <a:cs typeface="Arial"/>
              </a:rPr>
              <a:t>rate</a:t>
            </a:r>
          </a:p>
          <a:p>
            <a:r>
              <a:rPr lang="en-US" sz="2400" dirty="0"/>
              <a:t>(changes are 1/7 as likely to fail)</a:t>
            </a:r>
            <a:endParaRPr lang="en-US" sz="24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6552883"/>
            <a:ext cx="118872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 smtClean="0"/>
              <a:t>DORA</a:t>
            </a:r>
            <a:r>
              <a:rPr lang="en-US" sz="1200"/>
              <a:t>: Accelerate: State of DevOps 2018: Strategies for a New </a:t>
            </a:r>
            <a:r>
              <a:rPr lang="en-US" sz="1200" smtClean="0"/>
              <a:t>Economy: </a:t>
            </a:r>
            <a:r>
              <a:rPr lang="en-US" sz="1200" dirty="0"/>
              <a:t>https://</a:t>
            </a:r>
            <a:r>
              <a:rPr lang="en-US" sz="1200" dirty="0" err="1"/>
              <a:t>devops-research.com</a:t>
            </a:r>
            <a:r>
              <a:rPr lang="en-US" sz="1200" dirty="0"/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15190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 smtClean="0"/>
              <a:t>Elite Performers </a:t>
            </a:r>
            <a:r>
              <a:rPr lang="en-US" dirty="0"/>
              <a:t>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 smtClean="0">
                <a:solidFill>
                  <a:srgbClr val="434343"/>
                </a:solidFill>
              </a:rPr>
              <a:t>25%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 smtClean="0">
                <a:solidFill>
                  <a:srgbClr val="434343"/>
                </a:solidFill>
              </a:rPr>
              <a:t>20%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000" dirty="0">
                <a:solidFill>
                  <a:srgbClr val="434343"/>
                </a:solidFill>
                <a:latin typeface="Arial"/>
                <a:cs typeface="Arial"/>
              </a:rPr>
              <a:t>less time spent on </a:t>
            </a:r>
            <a:r>
              <a:rPr lang="en-US" sz="4000" dirty="0" smtClean="0">
                <a:solidFill>
                  <a:srgbClr val="434343"/>
                </a:solidFill>
                <a:latin typeface="Arial"/>
                <a:cs typeface="Arial"/>
              </a:rPr>
              <a:t>manual work</a:t>
            </a:r>
            <a:endParaRPr lang="en-US" sz="40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6552883"/>
            <a:ext cx="118872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 smtClean="0"/>
              <a:t>DORA</a:t>
            </a:r>
            <a:r>
              <a:rPr lang="en-US" sz="1200"/>
              <a:t>: Accelerate: State of DevOps 2018: Strategies for a New </a:t>
            </a:r>
            <a:r>
              <a:rPr lang="en-US" sz="1200" smtClean="0"/>
              <a:t>Economy: </a:t>
            </a:r>
            <a:r>
              <a:rPr lang="en-US" sz="1200" dirty="0"/>
              <a:t>https://</a:t>
            </a:r>
            <a:r>
              <a:rPr lang="en-US" sz="1200" dirty="0" err="1"/>
              <a:t>devops-research.com</a:t>
            </a:r>
            <a:r>
              <a:rPr lang="en-US" sz="1200" dirty="0"/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10692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64" y="0"/>
            <a:ext cx="4381500" cy="685800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Better and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5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13" y="1059429"/>
            <a:ext cx="9513774" cy="5150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2890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6" y="1126079"/>
            <a:ext cx="6160314" cy="54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6790482" y="1358809"/>
            <a:ext cx="5231756" cy="5126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Wait time Typically &gt; Task Time</a:t>
            </a:r>
          </a:p>
          <a:p>
            <a:r>
              <a:rPr lang="en-US"/>
              <a:t>Root Causes</a:t>
            </a:r>
          </a:p>
          <a:p>
            <a:pPr lvl="1"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Role Silos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Sharing Resources Across Projects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Lack of a “Product Team” model</a:t>
            </a:r>
            <a:endParaRPr lang="en-GB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414555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7C21AE-3186-4B6C-A2DC-46C79B7A143A}"/>
              </a:ext>
            </a:extLst>
          </p:cNvPr>
          <p:cNvSpPr txBox="1"/>
          <p:nvPr/>
        </p:nvSpPr>
        <p:spPr>
          <a:xfrm>
            <a:off x="960344" y="1559020"/>
            <a:ext cx="10449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6D08ED-8A7C-4E15-B4E7-762374492026}"/>
              </a:ext>
            </a:extLst>
          </p:cNvPr>
          <p:cNvSpPr txBox="1"/>
          <p:nvPr/>
        </p:nvSpPr>
        <p:spPr>
          <a:xfrm>
            <a:off x="2463574" y="2744435"/>
            <a:ext cx="7443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332445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4783" y="1400939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11" y="430021"/>
            <a:ext cx="2261227" cy="4341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46081" y="1400940"/>
            <a:ext cx="3855057" cy="4798670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3"/>
            <a:r>
              <a:rPr lang="en-US" sz="2800" b="1" dirty="0">
                <a:solidFill>
                  <a:schemeClr val="bg1"/>
                </a:solidFill>
              </a:rPr>
              <a:t>Hundreds of Companies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deliver software with </a:t>
            </a:r>
            <a:r>
              <a:rPr lang="en-US" sz="2400" dirty="0" err="1">
                <a:solidFill>
                  <a:schemeClr val="bg1"/>
                </a:solidFill>
              </a:rPr>
              <a:t>XebiaLabs</a:t>
            </a:r>
            <a:r>
              <a:rPr lang="en-US" sz="2400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849" y="1301017"/>
            <a:ext cx="7381689" cy="208322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intelligence, automation and control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Learn more: www.youtube.com/xebialabs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8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1" y="4821682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4" cy="89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686" y="3277969"/>
            <a:ext cx="3796992" cy="28817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783" y="3356608"/>
            <a:ext cx="3359438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" y="4747451"/>
            <a:ext cx="1199117" cy="1251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6" y="4350056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4" y="4365808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0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Oval 31"/>
          <p:cNvSpPr/>
          <p:nvPr/>
        </p:nvSpPr>
        <p:spPr>
          <a:xfrm>
            <a:off x="3017597" y="4718833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31524" y="5059752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824" y="981541"/>
            <a:ext cx="9719576" cy="57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xmlns="" id="{21D45179-EE65-48EF-AFF0-FA46B59BC7A4}"/>
              </a:ext>
            </a:extLst>
          </p:cNvPr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XebiaLabs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6899</TotalTime>
  <Words>286</Words>
  <Application>Microsoft Macintosh PowerPoint</Application>
  <PresentationFormat>Widescreen</PresentationFormat>
  <Paragraphs>76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ＭＳ Ｐゴシック</vt:lpstr>
      <vt:lpstr>Verdana</vt:lpstr>
      <vt:lpstr>Wingdings</vt:lpstr>
      <vt:lpstr>Arial</vt:lpstr>
      <vt:lpstr>Office Theme</vt:lpstr>
      <vt:lpstr>Elite Performers Are More Agile</vt:lpstr>
      <vt:lpstr>Elite Performers Are More Reliable</vt:lpstr>
      <vt:lpstr>Elite Performers Do Cool Stuff</vt:lpstr>
      <vt:lpstr>PowerPoint Presentation</vt:lpstr>
      <vt:lpstr>So Many Tools!</vt:lpstr>
      <vt:lpstr>Organizational Challenges</vt:lpstr>
      <vt:lpstr>Scaling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Buntel</dc:creator>
  <cp:lastModifiedBy>Tim Buntel</cp:lastModifiedBy>
  <cp:revision>20</cp:revision>
  <dcterms:created xsi:type="dcterms:W3CDTF">2018-08-23T14:49:41Z</dcterms:created>
  <dcterms:modified xsi:type="dcterms:W3CDTF">2018-09-07T14:55:36Z</dcterms:modified>
</cp:coreProperties>
</file>